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580" r:id="rId2"/>
    <p:sldId id="482" r:id="rId3"/>
    <p:sldId id="501" r:id="rId4"/>
    <p:sldId id="535" r:id="rId5"/>
    <p:sldId id="557" r:id="rId6"/>
    <p:sldId id="581" r:id="rId7"/>
    <p:sldId id="582" r:id="rId8"/>
    <p:sldId id="583" r:id="rId9"/>
    <p:sldId id="370" r:id="rId10"/>
  </p:sldIdLst>
  <p:sldSz cx="9144000" cy="6858000" type="screen4x3"/>
  <p:notesSz cx="6858000" cy="9144000"/>
  <p:custDataLst>
    <p:tags r:id="rId1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">
          <p15:clr>
            <a:srgbClr val="A4A3A4"/>
          </p15:clr>
        </p15:guide>
        <p15:guide id="2" orient="horz" pos="25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3614">
          <p15:clr>
            <a:srgbClr val="A4A3A4"/>
          </p15:clr>
        </p15:guide>
        <p15:guide id="5" pos="236">
          <p15:clr>
            <a:srgbClr val="A4A3A4"/>
          </p15:clr>
        </p15:guide>
        <p15:guide id="6" pos="5094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Owuor" initials="JO" lastIdx="1" clrIdx="0">
    <p:extLst>
      <p:ext uri="{19B8F6BF-5375-455C-9EA6-DF929625EA0E}">
        <p15:presenceInfo xmlns:p15="http://schemas.microsoft.com/office/powerpoint/2012/main" userId="S-1-5-21-3891378431-3589430544-3721525575-18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D7"/>
    <a:srgbClr val="EAD5AC"/>
    <a:srgbClr val="A1C46B"/>
    <a:srgbClr val="58595B"/>
    <a:srgbClr val="FBB040"/>
    <a:srgbClr val="281051"/>
    <a:srgbClr val="A8CCDD"/>
    <a:srgbClr val="FFFFFF"/>
    <a:srgbClr val="ED6737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2029" autoAdjust="0"/>
  </p:normalViewPr>
  <p:slideViewPr>
    <p:cSldViewPr snapToGrid="0">
      <p:cViewPr varScale="1">
        <p:scale>
          <a:sx n="56" d="100"/>
          <a:sy n="56" d="100"/>
        </p:scale>
        <p:origin x="1406" y="25"/>
      </p:cViewPr>
      <p:guideLst>
        <p:guide orient="horz" pos="1191"/>
        <p:guide orient="horz" pos="250"/>
        <p:guide orient="horz" pos="28"/>
        <p:guide orient="horz" pos="3614"/>
        <p:guide pos="236"/>
        <p:guide pos="50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DEAD5-F711-413A-836C-4C3BEAF8645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7E6FF-F7CA-467F-B4E3-E206D9268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5298F5-9814-4203-9745-0E64C8F4E16F}" type="datetime1">
              <a:rPr lang="en-US" smtClean="0"/>
              <a:t>9/2/2020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7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6E6DAC-972C-43BF-AF60-DFD6C1981C92}" type="datetime1">
              <a:rPr lang="en-US" smtClean="0"/>
              <a:t>9/2/2020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3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6E6DAC-972C-43BF-AF60-DFD6C1981C92}" type="datetime1">
              <a:rPr lang="en-US" smtClean="0"/>
              <a:t>9/2/2020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6E6DAC-972C-43BF-AF60-DFD6C1981C92}" type="datetime1">
              <a:rPr lang="en-US" smtClean="0"/>
              <a:t>9/2/2020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7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46E6DAC-972C-43BF-AF60-DFD6C1981C92}" type="datetime1">
              <a:rPr lang="en-US" smtClean="0"/>
              <a:t>9/2/2020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Thanks for your attention.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3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/>
          <p:cNvSpPr>
            <a:spLocks noGrp="1"/>
          </p:cNvSpPr>
          <p:nvPr>
            <p:ph type="ctrTitle"/>
          </p:nvPr>
        </p:nvSpPr>
        <p:spPr>
          <a:xfrm>
            <a:off x="892629" y="2325491"/>
            <a:ext cx="8108496" cy="4985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90000"/>
              </a:lnSpc>
              <a:defRPr sz="36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9" name="Untertitel 2"/>
          <p:cNvSpPr>
            <a:spLocks noGrp="1"/>
          </p:cNvSpPr>
          <p:nvPr>
            <p:ph type="subTitle" idx="1"/>
          </p:nvPr>
        </p:nvSpPr>
        <p:spPr>
          <a:xfrm>
            <a:off x="903514" y="2871000"/>
            <a:ext cx="809761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1000"/>
              </a:spcBef>
              <a:buNone/>
              <a:defRPr sz="2800" b="0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4" name="Text Box 22"/>
          <p:cNvSpPr txBox="1">
            <a:spLocks noChangeArrowheads="1"/>
          </p:cNvSpPr>
          <p:nvPr userDrawn="1"/>
        </p:nvSpPr>
        <p:spPr bwMode="auto">
          <a:xfrm>
            <a:off x="354013" y="6490156"/>
            <a:ext cx="9666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58595B"/>
                </a:solidFill>
                <a:effectLst/>
                <a:latin typeface="Bookman Old Style" pitchFamily="18" charset="0"/>
                <a:cs typeface="Arial" pitchFamily="34" charset="0"/>
              </a:rPr>
              <a:t>Date 2013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58595B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 userDrawn="1"/>
        </p:nvSpPr>
        <p:spPr bwMode="gray">
          <a:xfrm>
            <a:off x="2413000" y="6515100"/>
            <a:ext cx="5105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© 2013 IRA.  All rights reserved. Contains IRA‘s Confidential and Proprietary information and </a:t>
            </a:r>
            <a:b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may not </a:t>
            </a:r>
            <a:r>
              <a:rPr kumimoji="0" lang="en-GB" sz="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bedisclosed</a:t>
            </a: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 or reproduced without the prior written consent of IRA.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2390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990" y="338559"/>
            <a:ext cx="2270809" cy="129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927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/>
              <a:t>Presentation slide title goes here </a:t>
            </a:r>
            <a:br>
              <a:rPr lang="en-US" noProof="0" dirty="0"/>
            </a:br>
            <a:r>
              <a:rPr lang="en-US" noProof="0" dirty="0"/>
              <a:t>Presentation slide line 2 title</a:t>
            </a:r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7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1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"/>
            <a:ext cx="9144000" cy="68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 userDrawn="1"/>
        </p:nvSpPr>
        <p:spPr>
          <a:xfrm>
            <a:off x="7797800" y="6362700"/>
            <a:ext cx="97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6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6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3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6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4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 and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98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79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/>
              <a:t>Presentation slide title goes here </a:t>
            </a:r>
            <a:br>
              <a:rPr lang="en-US" noProof="0" dirty="0"/>
            </a:br>
            <a:r>
              <a:rPr lang="en-US" noProof="0" dirty="0"/>
              <a:t>Presentation slide line 2 title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318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6A88-2302-4A59-BC0E-A2ECF56273AA}" type="datetime1">
              <a:rPr lang="en-US"/>
              <a:pPr>
                <a:defRPr/>
              </a:pPr>
              <a:t>9/2/2020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84C39-09C9-424B-B786-7B22EF8D0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4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0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2" r:id="rId4"/>
    <p:sldLayoutId id="2147483710" r:id="rId5"/>
    <p:sldLayoutId id="2147483711" r:id="rId6"/>
    <p:sldLayoutId id="2147483700" r:id="rId7"/>
    <p:sldLayoutId id="2147483701" r:id="rId8"/>
    <p:sldLayoutId id="2147483712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3" name="Picture 21"/>
          <p:cNvPicPr>
            <a:picLocks noChangeAspect="1" noChangeArrowheads="1"/>
          </p:cNvPicPr>
          <p:nvPr/>
        </p:nvPicPr>
        <p:blipFill>
          <a:blip r:embed="rId3" cstate="print"/>
          <a:srcRect l="19439" t="731" r="20815" b="585"/>
          <a:stretch>
            <a:fillRect/>
          </a:stretch>
        </p:blipFill>
        <p:spPr bwMode="auto">
          <a:xfrm>
            <a:off x="0" y="0"/>
            <a:ext cx="53669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69" name="Picture 17"/>
          <p:cNvPicPr>
            <a:picLocks noChangeAspect="1" noChangeArrowheads="1"/>
          </p:cNvPicPr>
          <p:nvPr/>
        </p:nvPicPr>
        <p:blipFill>
          <a:blip r:embed="rId4" cstate="print"/>
          <a:srcRect r="1321" b="950"/>
          <a:stretch>
            <a:fillRect/>
          </a:stretch>
        </p:blipFill>
        <p:spPr bwMode="auto">
          <a:xfrm>
            <a:off x="0" y="166329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4349931" y="4533751"/>
            <a:ext cx="4794069" cy="443198"/>
          </a:xfrm>
        </p:spPr>
        <p:txBody>
          <a:bodyPr/>
          <a:lstStyle/>
          <a:p>
            <a:pPr algn="ctr"/>
            <a:r>
              <a:rPr lang="en-US" sz="1600" dirty="0"/>
              <a:t>STAKEHOLDERS WORKSHOP –AML /CFT LEGAL FRAMEWORK</a:t>
            </a:r>
          </a:p>
        </p:txBody>
      </p:sp>
      <p:sp>
        <p:nvSpPr>
          <p:cNvPr id="28" name="Untertitel 27"/>
          <p:cNvSpPr>
            <a:spLocks noGrp="1"/>
          </p:cNvSpPr>
          <p:nvPr>
            <p:ph type="subTitle" idx="1"/>
          </p:nvPr>
        </p:nvSpPr>
        <p:spPr>
          <a:xfrm>
            <a:off x="3017520" y="5737124"/>
            <a:ext cx="5961380" cy="571438"/>
          </a:xfrm>
        </p:spPr>
        <p:txBody>
          <a:bodyPr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JOSEPH OWUOR– SENIOR SUPERVISION OFFICER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27</a:t>
            </a:r>
            <a:r>
              <a:rPr lang="en-US" sz="1600" b="1" baseline="30000" dirty="0">
                <a:solidFill>
                  <a:schemeClr val="tx1"/>
                </a:solidFill>
              </a:rPr>
              <a:t>TH</a:t>
            </a:r>
            <a:r>
              <a:rPr lang="en-US" sz="1600" b="1" dirty="0">
                <a:solidFill>
                  <a:schemeClr val="tx1"/>
                </a:solidFill>
              </a:rPr>
              <a:t> AUGUST 2020 </a:t>
            </a: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8308" y="341805"/>
            <a:ext cx="2573251" cy="1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96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41A5255A-88B7-4789-9D0D-87C842223B26}" type="datetime1">
              <a:rPr lang="en-US" smtClean="0">
                <a:latin typeface="Bookman Old Style" pitchFamily="18" charset="0"/>
              </a:rPr>
              <a:pPr/>
              <a:t>9/2/2020</a:t>
            </a:fld>
            <a:endParaRPr lang="en-US">
              <a:latin typeface="Bookman Old Style" pitchFamily="18" charset="0"/>
            </a:endParaRP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fld id="{22462993-13A6-4E68-B77E-CC6ABE15F27F}" type="slidenum">
              <a:rPr lang="en-US">
                <a:latin typeface="Bookman Old Style" pitchFamily="18" charset="0"/>
              </a:rPr>
              <a:pPr>
                <a:defRPr/>
              </a:pPr>
              <a:t>2</a:t>
            </a:fld>
            <a:endParaRPr lang="en-US" dirty="0">
              <a:latin typeface="Bookman Old Style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16062"/>
            <a:ext cx="8153400" cy="457993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Introduction</a:t>
            </a:r>
          </a:p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The Proceeds of Crime and Anti-Money Laundering Act, 2009 (POCAMLA) and regulations</a:t>
            </a:r>
          </a:p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Prevention of Terrorism Act, 2012  (POTA) and regulations</a:t>
            </a:r>
          </a:p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Revised AML/CFT guidelines – Key provisions</a:t>
            </a:r>
          </a:p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Conclusion</a:t>
            </a:r>
          </a:p>
          <a:p>
            <a:pPr marL="0" lv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endParaRPr lang="en-US" sz="2400" kern="0" dirty="0">
              <a:solidFill>
                <a:srgbClr val="000000"/>
              </a:solidFill>
              <a:latin typeface="Arial Narrow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Aft>
                <a:spcPct val="0"/>
              </a:spcAft>
              <a:buFont typeface="+mj-lt"/>
              <a:buAutoNum type="romanLcPeriod"/>
            </a:pPr>
            <a:endParaRPr lang="en-US" sz="1800" dirty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b="1" dirty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latin typeface="Bookman Old Style" pitchFamily="18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42925" y="560388"/>
            <a:ext cx="6934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4400" b="1" dirty="0">
                <a:solidFill>
                  <a:srgbClr val="CC9900"/>
                </a:solidFill>
                <a:latin typeface="Bookman Old Style" pitchFamily="18" charset="0"/>
              </a:rPr>
              <a:t>Presentation Outline</a:t>
            </a:r>
          </a:p>
        </p:txBody>
      </p:sp>
    </p:spTree>
    <p:extLst>
      <p:ext uri="{BB962C8B-B14F-4D97-AF65-F5344CB8AC3E}">
        <p14:creationId xmlns:p14="http://schemas.microsoft.com/office/powerpoint/2010/main" val="3771655550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977" y="623843"/>
            <a:ext cx="6354903" cy="276999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36" y="999544"/>
            <a:ext cx="7750626" cy="498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lvl="0" algn="just"/>
            <a:r>
              <a:rPr lang="en-US" b="1" dirty="0">
                <a:solidFill>
                  <a:schemeClr val="tx1"/>
                </a:solidFill>
              </a:rPr>
              <a:t>Kenya’s AML/CFT legal and institutional framework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Proceeds of Crime and Anti-Money Laundering Act 2009 (POCAMLA) and POCAMLA Regulations 2013</a:t>
            </a:r>
          </a:p>
          <a:p>
            <a:pPr lvl="0" algn="just"/>
            <a:endParaRPr lang="en-US" dirty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Prevention of Terrorism Act 2012 (POTA and POTA Regulations 2013</a:t>
            </a:r>
          </a:p>
          <a:p>
            <a:pPr lvl="0" algn="just"/>
            <a:endParaRPr lang="en-US" dirty="0">
              <a:solidFill>
                <a:schemeClr val="tx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IRA AML/CFT Guidelines 2011 revised  2018 and other guidelines issued by other regulators</a:t>
            </a:r>
          </a:p>
          <a:p>
            <a:pPr lvl="0" algn="just"/>
            <a:endParaRPr lang="en-GB" dirty="0"/>
          </a:p>
          <a:p>
            <a:pPr algn="just"/>
            <a:r>
              <a:rPr lang="en-GB" b="1" dirty="0">
                <a:solidFill>
                  <a:schemeClr val="tx1"/>
                </a:solidFill>
              </a:rPr>
              <a:t>International AML/CFT Standard Setting Bodies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FATF 40 Recommendations on ML and 9 special recommendations on TF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FATF-Style Regional Bodies (FSRBs) – ESAAMLG,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812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977" y="623843"/>
            <a:ext cx="6354903" cy="276999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36" y="999544"/>
            <a:ext cx="7750626" cy="498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Purpose of the two Acts (POCAMLA &amp; POTA); </a:t>
            </a:r>
          </a:p>
          <a:p>
            <a:pPr marL="0" indent="0">
              <a:buNone/>
            </a:pPr>
            <a:r>
              <a:rPr lang="en-GB" dirty="0"/>
              <a:t>     (a) 	provide for the offence of money laundering and to introduce       	measures for combating the offence;</a:t>
            </a:r>
          </a:p>
          <a:p>
            <a:pPr marL="0" indent="0">
              <a:buNone/>
            </a:pPr>
            <a:r>
              <a:rPr lang="en-GB" dirty="0"/>
              <a:t>     (b)	to provide for the mechanism for identification, tracing, 	freezing, seizure and confiscation of the proceeds </a:t>
            </a:r>
          </a:p>
          <a:p>
            <a:pPr marL="0" indent="0">
              <a:buNone/>
            </a:pPr>
            <a:r>
              <a:rPr lang="en-GB" dirty="0"/>
              <a:t>     (c)	 </a:t>
            </a:r>
            <a:r>
              <a:rPr lang="en-US" dirty="0"/>
              <a:t>measures for the detection and prevention of terrorist 	activities;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legislations have generally provided for the responsibilities of financial institutions or the reporting institutions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Authority has formulated its AML/CFT guidelines based on the provisions of the above legislations;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Guidelines customizes the provisions of the laws and regulations made under them to specific issues relevant to the Industry.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62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969" y="2182761"/>
            <a:ext cx="7750626" cy="4468409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The Key Provisions relates to the following areas; 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Object of the guidelines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Application of the guidelines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General requirements for regulated entities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Responsibilities of the board of a regulated entity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Responsibility of senior management of a regulated entity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r>
              <a:rPr lang="en-GB" sz="2000" dirty="0"/>
              <a:t>Money Laundering Reporting Officers</a:t>
            </a: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2000" dirty="0"/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10225"/>
            <a:ext cx="304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665029" y="5617029"/>
            <a:ext cx="369332" cy="10341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IRA© 2016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646" y="796834"/>
            <a:ext cx="5982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The Insurance (AML/CFT) Guidelines 2020 </a:t>
            </a:r>
          </a:p>
          <a:p>
            <a:endParaRPr lang="de-DE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Key Provisions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1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969" y="2182761"/>
            <a:ext cx="7750626" cy="4468409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The Key Provisions relates to the following areas; 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7.  Functions of the money laundering reporting officer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8. Access to information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9. Independent Audits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10. Anti-money laundering and combating financing of terrorism programme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11. Elements of anti-money laundering and combating financing</a:t>
            </a:r>
            <a:endParaRPr lang="en-GB" sz="2000" dirty="0"/>
          </a:p>
          <a:p>
            <a:pPr marL="0" indent="0" algn="just">
              <a:spcBef>
                <a:spcPts val="2500"/>
              </a:spcBef>
              <a:buNone/>
            </a:pPr>
            <a:endParaRPr lang="en-GB" dirty="0">
              <a:latin typeface="Times New Roman" panose="02020603050405020304" pitchFamily="18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2000" dirty="0"/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10225"/>
            <a:ext cx="304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665029" y="5617029"/>
            <a:ext cx="369332" cy="10341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IRA© 2016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646" y="796834"/>
            <a:ext cx="5982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The Insurance (AML/CFT) Guidelines 2020 </a:t>
            </a:r>
          </a:p>
          <a:p>
            <a:endParaRPr lang="de-DE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Key Provisions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07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969" y="2182761"/>
            <a:ext cx="7750626" cy="4468409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The Key Provisions relates to the following areas; 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12. Key operational controls of an anti-money laundering and combating financing of terrorism policy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13. Compliance policy statement</a:t>
            </a:r>
            <a:r>
              <a:rPr lang="en-US" sz="2000" dirty="0"/>
              <a:t> and the contents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14. Staff vetting and training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15. Customer Risk assessment and Customer Due Diligence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16. Reliance on intermediaries for customer due diligence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17. Reliance on intermediaries for customer due diligence</a:t>
            </a:r>
          </a:p>
          <a:p>
            <a:pPr marL="0" indent="0" algn="just">
              <a:spcBef>
                <a:spcPts val="2500"/>
              </a:spcBef>
              <a:buNone/>
            </a:pPr>
            <a:endParaRPr lang="en-GB" sz="2000" dirty="0"/>
          </a:p>
          <a:p>
            <a:pPr marL="0" indent="0" algn="just">
              <a:spcBef>
                <a:spcPts val="2500"/>
              </a:spcBef>
              <a:buNone/>
            </a:pPr>
            <a:endParaRPr lang="en-GB" dirty="0">
              <a:latin typeface="Times New Roman" panose="02020603050405020304" pitchFamily="18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2000" dirty="0"/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10225"/>
            <a:ext cx="304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665029" y="5617029"/>
            <a:ext cx="369332" cy="10341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IRA© 2016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646" y="796834"/>
            <a:ext cx="5982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The Insurance (AML/CFT) Guidelines 2020 </a:t>
            </a:r>
          </a:p>
          <a:p>
            <a:endParaRPr lang="de-DE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Key Provisions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969" y="2182761"/>
            <a:ext cx="7750626" cy="4468409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The Key Provisions relates to the following areas; </a:t>
            </a:r>
          </a:p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18. </a:t>
            </a:r>
            <a:r>
              <a:rPr lang="en-GB" sz="2000" dirty="0"/>
              <a:t>Suspicious transactions, reporting and the triggers</a:t>
            </a:r>
            <a:endParaRPr lang="en-US" sz="2000" dirty="0"/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19. Reporting on cash transactions.</a:t>
            </a:r>
            <a:endParaRPr lang="en-US" sz="2000" dirty="0"/>
          </a:p>
          <a:p>
            <a:pPr marL="0" indent="0" algn="just">
              <a:spcBef>
                <a:spcPts val="2500"/>
              </a:spcBef>
              <a:buNone/>
            </a:pPr>
            <a:r>
              <a:rPr lang="en-US" sz="2000" dirty="0"/>
              <a:t>20. </a:t>
            </a:r>
            <a:r>
              <a:rPr lang="en-GB" sz="2000" dirty="0"/>
              <a:t>Database on United Nations Sanctions List</a:t>
            </a:r>
            <a:endParaRPr lang="en-US" sz="2000" dirty="0"/>
          </a:p>
          <a:p>
            <a:pPr marL="0" indent="0" algn="just">
              <a:spcBef>
                <a:spcPts val="2500"/>
              </a:spcBef>
              <a:buNone/>
            </a:pPr>
            <a:r>
              <a:rPr lang="en-GB" sz="2000" dirty="0"/>
              <a:t>21 . Compliance and Enforcement</a:t>
            </a:r>
          </a:p>
          <a:p>
            <a:pPr marL="0" indent="0" algn="just">
              <a:spcBef>
                <a:spcPts val="2500"/>
              </a:spcBef>
              <a:buNone/>
            </a:pPr>
            <a:endParaRPr lang="en-GB" sz="2000" dirty="0"/>
          </a:p>
          <a:p>
            <a:pPr marL="0" indent="0" algn="just">
              <a:spcBef>
                <a:spcPts val="2500"/>
              </a:spcBef>
              <a:buNone/>
            </a:pPr>
            <a:endParaRPr lang="en-GB" dirty="0">
              <a:latin typeface="Times New Roman" panose="02020603050405020304" pitchFamily="18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2000" dirty="0"/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spcBef>
                <a:spcPts val="2500"/>
              </a:spcBef>
              <a:buFont typeface="+mj-lt"/>
              <a:buAutoNum type="arabicPeriod"/>
            </a:pP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10225"/>
            <a:ext cx="304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665029" y="5617029"/>
            <a:ext cx="369332" cy="10341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IRA© 2016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646" y="796834"/>
            <a:ext cx="5982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The Insurance (AML/CFT) Guidelines 2020 </a:t>
            </a:r>
          </a:p>
          <a:p>
            <a:endParaRPr lang="de-DE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de-DE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Key Provisions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2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65966" y="960033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0579" y="1481882"/>
            <a:ext cx="7772400" cy="4615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FF0000"/>
                </a:solidFill>
              </a:rPr>
              <a:t>Thank you</a:t>
            </a:r>
            <a:endParaRPr lang="en-US" sz="6600" dirty="0">
              <a:solidFill>
                <a:srgbClr val="FF0000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Joseph Owuor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Senior Supervision Officer,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Insurance Regulatory Authority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www.ira.go.ke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jowuor@ira.go.ke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+254 719 047 249</a:t>
            </a:r>
            <a:r>
              <a:rPr lang="en-US" sz="2400" b="1" dirty="0"/>
              <a:t> 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75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_CLIENTLIBRARY" val=""/>
</p:tagLst>
</file>

<file path=ppt/theme/theme1.xml><?xml version="1.0" encoding="utf-8"?>
<a:theme xmlns:a="http://schemas.openxmlformats.org/drawingml/2006/main" name="IRA PPT Template-2013-Guidlines">
  <a:themeElements>
    <a:clrScheme name="IRA Colours 2013">
      <a:dk1>
        <a:srgbClr val="58595B"/>
      </a:dk1>
      <a:lt1>
        <a:sysClr val="window" lastClr="FFFFFF"/>
      </a:lt1>
      <a:dk2>
        <a:srgbClr val="AE842D"/>
      </a:dk2>
      <a:lt2>
        <a:srgbClr val="FFFFFF"/>
      </a:lt2>
      <a:accent1>
        <a:srgbClr val="AE842D"/>
      </a:accent1>
      <a:accent2>
        <a:srgbClr val="E21A23"/>
      </a:accent2>
      <a:accent3>
        <a:srgbClr val="A5D069"/>
      </a:accent3>
      <a:accent4>
        <a:srgbClr val="F16549"/>
      </a:accent4>
      <a:accent5>
        <a:srgbClr val="2AACE3"/>
      </a:accent5>
      <a:accent6>
        <a:srgbClr val="F7971C"/>
      </a:accent6>
      <a:hlink>
        <a:srgbClr val="A5D069"/>
      </a:hlink>
      <a:folHlink>
        <a:srgbClr val="6D6E71"/>
      </a:folHlink>
    </a:clrScheme>
    <a:fontScheme name="Benutzerdefiniert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</a:schemeClr>
            </a:solidFill>
            <a:latin typeface="Bookman Old Style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IRA PPT Template-2013-Guidlines</Template>
  <TotalTime>3822</TotalTime>
  <Words>565</Words>
  <Application>Microsoft Office PowerPoint</Application>
  <PresentationFormat>On-screen Show (4:3)</PresentationFormat>
  <Paragraphs>123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Bookman Old Style</vt:lpstr>
      <vt:lpstr>Calibri</vt:lpstr>
      <vt:lpstr>Times New Roman</vt:lpstr>
      <vt:lpstr>Wingdings</vt:lpstr>
      <vt:lpstr>IRA PPT Template-2013-Guidlines</vt:lpstr>
      <vt:lpstr>STAKEHOLDERS WORKSHOP –AML /CFT LEGAL FRAMEWORK</vt:lpstr>
      <vt:lpstr>PowerPoint Presentation</vt:lpstr>
      <vt:lpstr>INTRODUCTION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 Template 2013</dc:title>
  <dc:creator>nmutanda</dc:creator>
  <cp:lastModifiedBy>Mary Nkoimu</cp:lastModifiedBy>
  <cp:revision>276</cp:revision>
  <dcterms:created xsi:type="dcterms:W3CDTF">2013-12-11T13:40:42Z</dcterms:created>
  <dcterms:modified xsi:type="dcterms:W3CDTF">2020-09-02T09:53:20Z</dcterms:modified>
</cp:coreProperties>
</file>